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83" r:id="rId8"/>
    <p:sldId id="280" r:id="rId9"/>
    <p:sldId id="261" r:id="rId10"/>
    <p:sldId id="281" r:id="rId11"/>
    <p:sldId id="282" r:id="rId12"/>
    <p:sldId id="264" r:id="rId13"/>
    <p:sldId id="270" r:id="rId14"/>
    <p:sldId id="272" r:id="rId15"/>
    <p:sldId id="275" r:id="rId16"/>
    <p:sldId id="276" r:id="rId17"/>
    <p:sldId id="284" r:id="rId18"/>
    <p:sldId id="285" r:id="rId19"/>
    <p:sldId id="293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86D28-53CA-45C7-8766-67D9700A63C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B245C-A9E3-4357-B1E2-99210564F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790788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823189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Complete Versus Culprit-Only Revascularization Strategies to Treat </a:t>
            </a:r>
            <a:r>
              <a:rPr lang="en-US" b="1" dirty="0" err="1" smtClean="0"/>
              <a:t>Multivessel</a:t>
            </a:r>
            <a:r>
              <a:rPr lang="en-US" b="1" dirty="0" smtClean="0"/>
              <a:t> Disease After Early PCI for STEMI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NEJM,SEP 1-2019</a:t>
            </a:r>
          </a:p>
          <a:p>
            <a:r>
              <a:rPr lang="en-US" dirty="0" smtClean="0"/>
              <a:t>COMPLETE TRAIL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ystem1\Desktop\IMG-0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ystem1\Desktop\IMG-095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Up Arrow 5"/>
          <p:cNvSpPr/>
          <p:nvPr/>
        </p:nvSpPr>
        <p:spPr>
          <a:xfrm>
            <a:off x="8763000" y="2133600"/>
            <a:ext cx="45719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67000" y="5486400"/>
            <a:ext cx="9784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Complete </a:t>
            </a:r>
            <a:r>
              <a:rPr lang="en-US" dirty="0" smtClean="0"/>
              <a:t>revascularization was associated with a reduction in cardiovascular death or MI. This was accomplished without an </a:t>
            </a:r>
            <a:r>
              <a:rPr lang="en-US" dirty="0" smtClean="0"/>
              <a:t>significant increase </a:t>
            </a:r>
            <a:r>
              <a:rPr lang="en-US" dirty="0" smtClean="0"/>
              <a:t>in major bleeding or contrast-induced nephropathy.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hlinkClick r:id="rId2" tooltip="International journal of cardiology."/>
              </a:rPr>
              <a:t>1) </a:t>
            </a:r>
            <a:r>
              <a:rPr lang="en-US" u="sng" dirty="0" err="1" smtClean="0">
                <a:hlinkClick r:id="rId2" tooltip="International journal of cardiology."/>
              </a:rPr>
              <a:t>Int</a:t>
            </a:r>
            <a:r>
              <a:rPr lang="en-US" u="sng" dirty="0" smtClean="0">
                <a:hlinkClick r:id="rId2" tooltip="International journal of cardiology."/>
              </a:rPr>
              <a:t> J </a:t>
            </a:r>
            <a:r>
              <a:rPr lang="en-US" u="sng" dirty="0" err="1" smtClean="0">
                <a:hlinkClick r:id="rId2" tooltip="International journal of cardiology."/>
              </a:rPr>
              <a:t>Cardiol</a:t>
            </a:r>
            <a:r>
              <a:rPr lang="en-US" u="sng" dirty="0" smtClean="0">
                <a:hlinkClick r:id="rId2" tooltip="International journal of cardiology."/>
              </a:rPr>
              <a:t>.</a:t>
            </a:r>
            <a:r>
              <a:rPr lang="en-US" dirty="0" smtClean="0"/>
              <a:t> 2017 Feb 1;228:844-852. </a:t>
            </a:r>
            <a:r>
              <a:rPr lang="en-US" dirty="0" err="1" smtClean="0"/>
              <a:t>doi</a:t>
            </a:r>
            <a:r>
              <a:rPr lang="en-US" dirty="0" smtClean="0"/>
              <a:t>: 10.1016/j.ijcard.2016.11.186. </a:t>
            </a:r>
            <a:r>
              <a:rPr lang="en-US" dirty="0" err="1" smtClean="0"/>
              <a:t>Epub</a:t>
            </a:r>
            <a:r>
              <a:rPr lang="en-US" dirty="0" smtClean="0"/>
              <a:t> 2016 Nov 10.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Complete revascularization versus culprit-only revascularization in ST-segment elevation myocardial infarction and </a:t>
            </a:r>
            <a:r>
              <a:rPr lang="en-US" b="1" dirty="0" err="1" smtClean="0">
                <a:solidFill>
                  <a:srgbClr val="FF0000"/>
                </a:solidFill>
              </a:rPr>
              <a:t>multivessel</a:t>
            </a:r>
            <a:r>
              <a:rPr lang="en-US" b="1" dirty="0" smtClean="0">
                <a:solidFill>
                  <a:srgbClr val="FF0000"/>
                </a:solidFill>
              </a:rPr>
              <a:t> disease patients undergoing primary </a:t>
            </a:r>
            <a:r>
              <a:rPr lang="en-US" b="1" dirty="0" err="1" smtClean="0">
                <a:solidFill>
                  <a:srgbClr val="FF0000"/>
                </a:solidFill>
              </a:rPr>
              <a:t>percutaneous</a:t>
            </a:r>
            <a:r>
              <a:rPr lang="en-US" b="1" dirty="0" smtClean="0">
                <a:solidFill>
                  <a:srgbClr val="FF0000"/>
                </a:solidFill>
              </a:rPr>
              <a:t> coronary intervention: A meta-analysis and trial sequential analysis.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Eight RCTs with 2060 patients.</a:t>
            </a:r>
          </a:p>
          <a:p>
            <a:r>
              <a:rPr lang="en-US" dirty="0" smtClean="0"/>
              <a:t>The follow-up was 6-38months. </a:t>
            </a:r>
          </a:p>
          <a:p>
            <a:r>
              <a:rPr lang="en-US" dirty="0" smtClean="0"/>
              <a:t> ICR reduced MACE, all-cause death and/or MI, non-fatal MI, and repeat revascularization.</a:t>
            </a:r>
          </a:p>
          <a:p>
            <a:r>
              <a:rPr lang="en-US" dirty="0" smtClean="0"/>
              <a:t>SCR reduced only MACE.</a:t>
            </a:r>
          </a:p>
          <a:p>
            <a:r>
              <a:rPr lang="en-US" dirty="0" smtClean="0"/>
              <a:t>Contrast-induced nephropathy, major hemorrhage, and stroke incidences were not different between CR and COR.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 tooltip="JACC. Cardiovascular interventions."/>
              </a:rPr>
              <a:t>2) JACC </a:t>
            </a:r>
            <a:r>
              <a:rPr lang="en-US" u="sng" dirty="0" err="1" smtClean="0">
                <a:hlinkClick r:id="rId2" tooltip="JACC. Cardiovascular interventions."/>
              </a:rPr>
              <a:t>Cardiovasc</a:t>
            </a:r>
            <a:r>
              <a:rPr lang="en-US" u="sng" dirty="0" smtClean="0">
                <a:hlinkClick r:id="rId2" tooltip="JACC. Cardiovascular interventions."/>
              </a:rPr>
              <a:t> </a:t>
            </a:r>
            <a:r>
              <a:rPr lang="en-US" u="sng" dirty="0" err="1" smtClean="0">
                <a:hlinkClick r:id="rId2" tooltip="JACC. Cardiovascular interventions."/>
              </a:rPr>
              <a:t>Interv</a:t>
            </a:r>
            <a:r>
              <a:rPr lang="en-US" u="sng" dirty="0" smtClean="0">
                <a:hlinkClick r:id="rId2" tooltip="JACC. Cardiovascular interventions."/>
              </a:rPr>
              <a:t>.</a:t>
            </a:r>
            <a:r>
              <a:rPr lang="en-US" dirty="0" smtClean="0"/>
              <a:t> 2017 Feb 27;10(4):315-324. </a:t>
            </a:r>
            <a:r>
              <a:rPr lang="en-US" dirty="0" err="1" smtClean="0"/>
              <a:t>doi</a:t>
            </a:r>
            <a:r>
              <a:rPr lang="en-US" dirty="0" smtClean="0"/>
              <a:t>: 10.1016/j.jcin.2016.11.047.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Complete or Culprit-Only Revascularization for Patients With </a:t>
            </a:r>
            <a:r>
              <a:rPr lang="en-US" b="1" dirty="0" err="1" smtClean="0">
                <a:solidFill>
                  <a:srgbClr val="FF0000"/>
                </a:solidFill>
              </a:rPr>
              <a:t>Multivessel</a:t>
            </a:r>
            <a:r>
              <a:rPr lang="en-US" b="1" dirty="0" smtClean="0">
                <a:solidFill>
                  <a:srgbClr val="FF0000"/>
                </a:solidFill>
              </a:rPr>
              <a:t> Coronary Artery Disease Undergoing </a:t>
            </a:r>
            <a:r>
              <a:rPr lang="en-US" b="1" dirty="0" err="1" smtClean="0">
                <a:solidFill>
                  <a:srgbClr val="FF0000"/>
                </a:solidFill>
              </a:rPr>
              <a:t>Percutaneous</a:t>
            </a:r>
            <a:r>
              <a:rPr lang="en-US" b="1" dirty="0" smtClean="0">
                <a:solidFill>
                  <a:srgbClr val="FF0000"/>
                </a:solidFill>
              </a:rPr>
              <a:t> Coronary Intervention: A </a:t>
            </a:r>
            <a:r>
              <a:rPr lang="en-US" b="1" dirty="0" err="1" smtClean="0">
                <a:solidFill>
                  <a:srgbClr val="FF0000"/>
                </a:solidFill>
              </a:rPr>
              <a:t>Pairwise</a:t>
            </a:r>
            <a:r>
              <a:rPr lang="en-US" b="1" dirty="0" smtClean="0">
                <a:solidFill>
                  <a:srgbClr val="FF0000"/>
                </a:solidFill>
              </a:rPr>
              <a:t> and Network Meta-Analysis of Randomized Trials.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 different revascularization strategies - complete revascularization at the index procedure, staged procedure during the hospitalization, staged procedure after discharge or culprit-only revascularization.</a:t>
            </a:r>
          </a:p>
          <a:p>
            <a:r>
              <a:rPr lang="en-US" dirty="0" smtClean="0"/>
              <a:t>RESULT ;-A total - 2,285 patients.</a:t>
            </a:r>
          </a:p>
          <a:p>
            <a:r>
              <a:rPr lang="en-US" dirty="0" smtClean="0"/>
              <a:t> CR (i.e., at the index procedure or as a staged procedure) was associated with a lower risk of (MACE).</a:t>
            </a:r>
          </a:p>
          <a:p>
            <a:r>
              <a:rPr lang="en-US" dirty="0" smtClean="0"/>
              <a:t>The risk of all-cause mortality and spontaneous </a:t>
            </a:r>
            <a:r>
              <a:rPr lang="en-US" dirty="0" err="1" smtClean="0"/>
              <a:t>reinfarction</a:t>
            </a:r>
            <a:r>
              <a:rPr lang="en-US" dirty="0" smtClean="0"/>
              <a:t> was similar.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3) </a:t>
            </a:r>
            <a:r>
              <a:rPr lang="en-US" dirty="0" smtClean="0">
                <a:solidFill>
                  <a:srgbClr val="FF0000"/>
                </a:solidFill>
              </a:rPr>
              <a:t>Complete Revascularization Versus Culprit Lesion Only in Patients With ST-Segment Elevation Myocardial Infarction and </a:t>
            </a:r>
            <a:r>
              <a:rPr lang="en-US" dirty="0" err="1" smtClean="0">
                <a:solidFill>
                  <a:srgbClr val="FF0000"/>
                </a:solidFill>
              </a:rPr>
              <a:t>Multivessel</a:t>
            </a:r>
            <a:r>
              <a:rPr lang="en-US" dirty="0" smtClean="0">
                <a:solidFill>
                  <a:srgbClr val="FF0000"/>
                </a:solidFill>
              </a:rPr>
              <a:t> Disease( 8, 2019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 </a:t>
            </a:r>
            <a:r>
              <a:rPr lang="en-US" dirty="0" err="1" smtClean="0"/>
              <a:t>Intv</a:t>
            </a:r>
            <a:r>
              <a:rPr lang="en-US" dirty="0" smtClean="0"/>
              <a:t> 2019;12:721–30)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 A DANAMI-3–PRIMULTI Cardiac Magnetic Resonance </a:t>
            </a:r>
            <a:r>
              <a:rPr lang="en-US" dirty="0" err="1" smtClean="0">
                <a:solidFill>
                  <a:srgbClr val="7030A0"/>
                </a:solidFill>
              </a:rPr>
              <a:t>Substudy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FFR-guided revascularization in patients with STEMI and </a:t>
            </a:r>
            <a:r>
              <a:rPr lang="en-US" dirty="0" err="1" smtClean="0"/>
              <a:t>multivessel</a:t>
            </a:r>
            <a:r>
              <a:rPr lang="en-US" dirty="0" smtClean="0"/>
              <a:t> disease did not affect final infarct size, LV function, or remodeling compared with culprit-only </a:t>
            </a:r>
            <a:r>
              <a:rPr lang="en-US" dirty="0" smtClean="0"/>
              <a:t>PCI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00347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Primary PCI </a:t>
            </a:r>
            <a:r>
              <a:rPr lang="en-US" sz="2800" dirty="0"/>
              <a:t>is the preferred method </a:t>
            </a:r>
            <a:r>
              <a:rPr lang="en-US" sz="2800" dirty="0" smtClean="0"/>
              <a:t>of reperfusion </a:t>
            </a:r>
            <a:r>
              <a:rPr lang="en-US" sz="2800" dirty="0"/>
              <a:t>for patients </a:t>
            </a:r>
            <a:r>
              <a:rPr lang="en-US" sz="2800" dirty="0" smtClean="0"/>
              <a:t>with STEMI.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Multivessel</a:t>
            </a:r>
            <a:r>
              <a:rPr lang="en-US" sz="2800" dirty="0" smtClean="0"/>
              <a:t> </a:t>
            </a:r>
            <a:r>
              <a:rPr lang="en-US" sz="2800" dirty="0"/>
              <a:t>coronary </a:t>
            </a:r>
            <a:r>
              <a:rPr lang="en-US" sz="2800" dirty="0" smtClean="0"/>
              <a:t>artery disease </a:t>
            </a:r>
            <a:r>
              <a:rPr lang="en-US" sz="2800" dirty="0"/>
              <a:t>with additional </a:t>
            </a:r>
            <a:r>
              <a:rPr lang="en-US" sz="2800" dirty="0" err="1"/>
              <a:t>angiographically</a:t>
            </a:r>
            <a:r>
              <a:rPr lang="en-US" sz="2800" dirty="0"/>
              <a:t> </a:t>
            </a:r>
            <a:r>
              <a:rPr lang="en-US" sz="2800" dirty="0" smtClean="0"/>
              <a:t>significant lesions. </a:t>
            </a:r>
          </a:p>
          <a:p>
            <a:endParaRPr lang="en-US" sz="2800" dirty="0" smtClean="0"/>
          </a:p>
          <a:p>
            <a:r>
              <a:rPr lang="en-US" sz="2800" dirty="0" smtClean="0"/>
              <a:t>Routinely </a:t>
            </a:r>
            <a:r>
              <a:rPr lang="en-US" sz="2800" dirty="0" err="1"/>
              <a:t>revascularize</a:t>
            </a:r>
            <a:r>
              <a:rPr lang="en-US" sz="2800" dirty="0"/>
              <a:t> these </a:t>
            </a:r>
            <a:r>
              <a:rPr lang="en-US" sz="2800" dirty="0" err="1"/>
              <a:t>nonculprit</a:t>
            </a:r>
            <a:r>
              <a:rPr lang="en-US" sz="2800" dirty="0"/>
              <a:t> </a:t>
            </a:r>
            <a:r>
              <a:rPr lang="en-US" sz="2800" dirty="0" smtClean="0"/>
              <a:t>lesions is dilemma.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&amp; CASE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19-year-old man presents to an ED with an episode of shortness of breath and syncope. He was mowing his lawn when he began to feel short of breath and light-headed, causing him to go inside where he reportedly "passed out." </a:t>
            </a:r>
          </a:p>
          <a:p>
            <a:r>
              <a:rPr lang="en-US" dirty="0" smtClean="0"/>
              <a:t>He was unresponsive but did not exhibit any seizure-like activity and he quickly regained consciousness. </a:t>
            </a:r>
          </a:p>
          <a:p>
            <a:r>
              <a:rPr lang="en-US" dirty="0" smtClean="0"/>
              <a:t>He reports having palpitations, described as irregular, forceful beats, and fatigue for the past week, but the rest of his review of systems is grossly normal. </a:t>
            </a:r>
          </a:p>
          <a:p>
            <a:r>
              <a:rPr lang="en-US" dirty="0" smtClean="0"/>
              <a:t>His vitals are: temperature, 96.7°F (35.9°C);</a:t>
            </a:r>
          </a:p>
          <a:p>
            <a:r>
              <a:rPr lang="en-US" dirty="0" smtClean="0"/>
              <a:t> pulse rate between 40 and 120 </a:t>
            </a:r>
            <a:r>
              <a:rPr lang="en-US" dirty="0" err="1" smtClean="0"/>
              <a:t>bpm</a:t>
            </a:r>
            <a:r>
              <a:rPr lang="en-US" dirty="0" smtClean="0"/>
              <a:t>; </a:t>
            </a:r>
          </a:p>
          <a:p>
            <a:r>
              <a:rPr lang="en-US" dirty="0" smtClean="0"/>
              <a:t>respiratory rate, 16 breaths per minute, blood pressure, 102/46 mm Hg; and oxygen saturation of 96% on room air. His physical examination is notable for an irregular tachycardia and multiple, bilateral macular </a:t>
            </a:r>
            <a:r>
              <a:rPr lang="en-US" dirty="0" err="1" smtClean="0"/>
              <a:t>erythematous</a:t>
            </a:r>
            <a:r>
              <a:rPr lang="en-US" dirty="0" smtClean="0"/>
              <a:t> lesions with central pallor on his thighs.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ystem1\Downloads\90415477-235A-48FD-802A-FEFC3E05C8C7-4533-0000038DD572D4E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ystem1\Downloads\6DEE5377-5518-492F-BCCA-F339720D5960-4533-0000038DE19DB65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patient is suffering from disseminated Lyme disease. The diagnosis is made based on his </a:t>
            </a:r>
            <a:r>
              <a:rPr lang="en-US" dirty="0" err="1" smtClean="0"/>
              <a:t>history,skin</a:t>
            </a:r>
            <a:r>
              <a:rPr lang="en-US" dirty="0" smtClean="0"/>
              <a:t> </a:t>
            </a:r>
            <a:r>
              <a:rPr lang="en-US" dirty="0" err="1" smtClean="0"/>
              <a:t>lesions,and</a:t>
            </a:r>
            <a:r>
              <a:rPr lang="en-US" dirty="0" smtClean="0"/>
              <a:t> ECG findings. Approximately 8%-10% of patients with Lyme disease have cardiac involvement.</a:t>
            </a:r>
          </a:p>
          <a:p>
            <a:r>
              <a:rPr lang="en-US" dirty="0" smtClean="0"/>
              <a:t>Presenting symptoms may include light-headedness, palpitations, or syncope, and are typically caused by a conduction defect ranging from first-degree block to complete </a:t>
            </a:r>
            <a:r>
              <a:rPr lang="en-US" dirty="0" err="1" smtClean="0"/>
              <a:t>atrioventricular</a:t>
            </a:r>
            <a:r>
              <a:rPr lang="en-US" dirty="0" smtClean="0"/>
              <a:t> dissociation.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ystem1\Downloads\843E02FC-6501-4DED-91DF-B3D94A35293C-4533-000003B71750B8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057400"/>
            <a:ext cx="9143999" cy="7135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rhythm strip - an interval of </a:t>
            </a:r>
            <a:r>
              <a:rPr lang="en-US" dirty="0" err="1" smtClean="0"/>
              <a:t>nonconducted</a:t>
            </a:r>
            <a:r>
              <a:rPr lang="en-US" dirty="0" smtClean="0"/>
              <a:t> P-waves indicative of complete heart block. </a:t>
            </a:r>
          </a:p>
          <a:p>
            <a:r>
              <a:rPr lang="en-US" dirty="0" smtClean="0"/>
              <a:t>Fortunately, most conduction defects are reversible processes after treatment of the underlying infection. </a:t>
            </a:r>
          </a:p>
          <a:p>
            <a:r>
              <a:rPr lang="en-US" dirty="0" smtClean="0"/>
              <a:t>Other cardiac manifestations of disseminated Lyme disease include </a:t>
            </a:r>
            <a:r>
              <a:rPr lang="en-US" dirty="0" err="1" smtClean="0"/>
              <a:t>myopericarditis</a:t>
            </a:r>
            <a:r>
              <a:rPr lang="en-US" dirty="0" smtClean="0"/>
              <a:t>, ventricular dysfunction, </a:t>
            </a:r>
            <a:r>
              <a:rPr lang="en-US" dirty="0" err="1" smtClean="0"/>
              <a:t>cardiomegaly</a:t>
            </a:r>
            <a:r>
              <a:rPr lang="en-US" dirty="0" smtClean="0"/>
              <a:t>, and pericardial effusion with possible </a:t>
            </a:r>
            <a:r>
              <a:rPr lang="en-US" dirty="0" err="1" smtClean="0"/>
              <a:t>tamponade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COMPLETE trial - multinational, randomized trial.</a:t>
            </a:r>
          </a:p>
          <a:p>
            <a:r>
              <a:rPr lang="en-US" dirty="0" smtClean="0"/>
              <a:t>Patients with STEMI and </a:t>
            </a:r>
            <a:r>
              <a:rPr lang="en-US" dirty="0" err="1" smtClean="0"/>
              <a:t>multivessel</a:t>
            </a:r>
            <a:r>
              <a:rPr lang="en-US" dirty="0" smtClean="0"/>
              <a:t> coronary disease were randomized to </a:t>
            </a:r>
            <a:r>
              <a:rPr lang="en-US" b="1" dirty="0" smtClean="0">
                <a:solidFill>
                  <a:srgbClr val="FF0000"/>
                </a:solidFill>
              </a:rPr>
              <a:t>complete revascularization (n = 2,016) versus culprit-only revascularization (n = 2,025). </a:t>
            </a:r>
          </a:p>
          <a:p>
            <a:r>
              <a:rPr lang="en-US" dirty="0" smtClean="0"/>
              <a:t>Complete revascularization group- staged PCI during the index hospitalization or after hospital discharge (within 45 days).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Total number of enrollees: 4,041</a:t>
            </a:r>
          </a:p>
          <a:p>
            <a:r>
              <a:rPr lang="en-US" dirty="0" smtClean="0"/>
              <a:t>Duration of follow-up: 3 years</a:t>
            </a:r>
          </a:p>
          <a:p>
            <a:r>
              <a:rPr lang="en-US" dirty="0" smtClean="0"/>
              <a:t>Mean patient age: 62 years</a:t>
            </a:r>
          </a:p>
          <a:p>
            <a:r>
              <a:rPr lang="en-US" dirty="0" smtClean="0"/>
              <a:t>Percentage female: 19%</a:t>
            </a:r>
          </a:p>
          <a:p>
            <a:r>
              <a:rPr lang="en-US" dirty="0" smtClean="0"/>
              <a:t>Percentage with diabetes: 19%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INCLUSION CRITERIA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Patients with STEMI and </a:t>
            </a:r>
            <a:r>
              <a:rPr lang="en-US" dirty="0" err="1" smtClean="0"/>
              <a:t>multivessel</a:t>
            </a:r>
            <a:r>
              <a:rPr lang="en-US" dirty="0" smtClean="0"/>
              <a:t> disease – included if they could undergo randomization within 72 hours after successful culprit-lesion PCI.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intention before randomization to </a:t>
            </a:r>
            <a:r>
              <a:rPr lang="en-US" dirty="0" err="1" smtClean="0"/>
              <a:t>revascularize</a:t>
            </a:r>
            <a:r>
              <a:rPr lang="en-US" dirty="0" smtClean="0"/>
              <a:t> a </a:t>
            </a:r>
            <a:r>
              <a:rPr lang="en-US" dirty="0" err="1" smtClean="0"/>
              <a:t>nonculprit</a:t>
            </a:r>
            <a:r>
              <a:rPr lang="en-US" dirty="0" smtClean="0"/>
              <a:t> lesion.</a:t>
            </a:r>
          </a:p>
          <a:p>
            <a:endParaRPr lang="en-US" dirty="0" smtClean="0"/>
          </a:p>
          <a:p>
            <a:r>
              <a:rPr lang="en-US" dirty="0" smtClean="0"/>
              <a:t>A planned surgical revascularization.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Previous coronary-artery bypass grafting surgery.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Eligible patients  -  randomly assigned  as complete revascularization or </a:t>
            </a:r>
            <a:r>
              <a:rPr lang="en-US" dirty="0" err="1" smtClean="0"/>
              <a:t>culpritlesion</a:t>
            </a:r>
            <a:r>
              <a:rPr lang="en-US" dirty="0" smtClean="0"/>
              <a:t>-only revascularization according to a computer-generated randomization list with blinding to trial center.</a:t>
            </a:r>
          </a:p>
          <a:p>
            <a:r>
              <a:rPr lang="en-US" dirty="0" smtClean="0"/>
              <a:t>Complete-revascularization group-routine staged PCI.</a:t>
            </a:r>
          </a:p>
          <a:p>
            <a:r>
              <a:rPr lang="en-US" dirty="0" smtClean="0"/>
              <a:t>culprit-lesion-only PCI -guideline-based medical therapy.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296828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system1\Desktop\IMG-0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Cardiovascular death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New myocardial infarction.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SECONDARY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Death from Cardiovascular 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New myocardial infarction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Ischemia-driven revascularization.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SAFETY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Major bleeding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Contrast-associated acute kidney injury.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744</Words>
  <Application>Microsoft Office PowerPoint</Application>
  <PresentationFormat>On-screen Show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Complete Versus Culprit-Only Revascularization Strategies to Treat Multivessel Disease After Early PCI for STEMI </vt:lpstr>
      <vt:lpstr>INTRODUCTION</vt:lpstr>
      <vt:lpstr>METHODOLOGY</vt:lpstr>
      <vt:lpstr> </vt:lpstr>
      <vt:lpstr>  INCLUSION CRITERIA </vt:lpstr>
      <vt:lpstr>EXCLUSION CRITERIA</vt:lpstr>
      <vt:lpstr>RANDOMIZATION</vt:lpstr>
      <vt:lpstr>Slide 8</vt:lpstr>
      <vt:lpstr>OUTCOMES</vt:lpstr>
      <vt:lpstr>Slide 10</vt:lpstr>
      <vt:lpstr>Slide 11</vt:lpstr>
      <vt:lpstr>CONCLUSION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ECG &amp; CASE DISCUSSION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Revascularization with Multivessel PCI for Myocardial Infarction</dc:title>
  <dc:creator>system1</dc:creator>
  <cp:lastModifiedBy>system1</cp:lastModifiedBy>
  <cp:revision>53</cp:revision>
  <dcterms:created xsi:type="dcterms:W3CDTF">2019-10-01T06:59:44Z</dcterms:created>
  <dcterms:modified xsi:type="dcterms:W3CDTF">2019-10-04T01:40:06Z</dcterms:modified>
</cp:coreProperties>
</file>